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0" d="100"/>
          <a:sy n="60" d="100"/>
        </p:scale>
        <p:origin x="114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0DC320-519B-47AF-A9A4-F4B33E913E87}" type="datetimeFigureOut">
              <a:rPr lang="en-IN" smtClean="0"/>
              <a:t>31-03-2020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13E7592-F551-4607-9454-BB342B595D18}" type="slidenum">
              <a:rPr lang="en-IN" smtClean="0"/>
              <a:t>‹#›</a:t>
            </a:fld>
            <a:endParaRPr lang="en-IN"/>
          </a:p>
        </p:txBody>
      </p:sp>
    </p:spTree>
    <p:extLst>
      <p:ext uri="{BB962C8B-B14F-4D97-AF65-F5344CB8AC3E}">
        <p14:creationId xmlns:p14="http://schemas.microsoft.com/office/powerpoint/2010/main" val="1508494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0DC320-519B-47AF-A9A4-F4B33E913E87}" type="datetimeFigureOut">
              <a:rPr lang="en-IN" smtClean="0"/>
              <a:t>31-03-2020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13E7592-F551-4607-9454-BB342B595D18}" type="slidenum">
              <a:rPr lang="en-IN" smtClean="0"/>
              <a:t>‹#›</a:t>
            </a:fld>
            <a:endParaRPr lang="en-IN"/>
          </a:p>
        </p:txBody>
      </p:sp>
    </p:spTree>
    <p:extLst>
      <p:ext uri="{BB962C8B-B14F-4D97-AF65-F5344CB8AC3E}">
        <p14:creationId xmlns:p14="http://schemas.microsoft.com/office/powerpoint/2010/main" val="479722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0DC320-519B-47AF-A9A4-F4B33E913E87}" type="datetimeFigureOut">
              <a:rPr lang="en-IN" smtClean="0"/>
              <a:t>31-03-2020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13E7592-F551-4607-9454-BB342B595D18}"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78600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0DC320-519B-47AF-A9A4-F4B33E913E87}" type="datetimeFigureOut">
              <a:rPr lang="en-IN" smtClean="0"/>
              <a:t>31-03-2020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13E7592-F551-4607-9454-BB342B595D18}" type="slidenum">
              <a:rPr lang="en-IN" smtClean="0"/>
              <a:t>‹#›</a:t>
            </a:fld>
            <a:endParaRPr lang="en-IN"/>
          </a:p>
        </p:txBody>
      </p:sp>
    </p:spTree>
    <p:extLst>
      <p:ext uri="{BB962C8B-B14F-4D97-AF65-F5344CB8AC3E}">
        <p14:creationId xmlns:p14="http://schemas.microsoft.com/office/powerpoint/2010/main" val="4114532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0DC320-519B-47AF-A9A4-F4B33E913E87}" type="datetimeFigureOut">
              <a:rPr lang="en-IN" smtClean="0"/>
              <a:t>31-03-2020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13E7592-F551-4607-9454-BB342B595D18}"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851705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0DC320-519B-47AF-A9A4-F4B33E913E87}" type="datetimeFigureOut">
              <a:rPr lang="en-IN" smtClean="0"/>
              <a:t>31-03-2020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13E7592-F551-4607-9454-BB342B595D18}" type="slidenum">
              <a:rPr lang="en-IN" smtClean="0"/>
              <a:t>‹#›</a:t>
            </a:fld>
            <a:endParaRPr lang="en-IN"/>
          </a:p>
        </p:txBody>
      </p:sp>
    </p:spTree>
    <p:extLst>
      <p:ext uri="{BB962C8B-B14F-4D97-AF65-F5344CB8AC3E}">
        <p14:creationId xmlns:p14="http://schemas.microsoft.com/office/powerpoint/2010/main" val="10645999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0DC320-519B-47AF-A9A4-F4B33E913E87}" type="datetimeFigureOut">
              <a:rPr lang="en-IN" smtClean="0"/>
              <a:t>31-03-2020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13E7592-F551-4607-9454-BB342B595D18}" type="slidenum">
              <a:rPr lang="en-IN" smtClean="0"/>
              <a:t>‹#›</a:t>
            </a:fld>
            <a:endParaRPr lang="en-IN"/>
          </a:p>
        </p:txBody>
      </p:sp>
    </p:spTree>
    <p:extLst>
      <p:ext uri="{BB962C8B-B14F-4D97-AF65-F5344CB8AC3E}">
        <p14:creationId xmlns:p14="http://schemas.microsoft.com/office/powerpoint/2010/main" val="19155111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0DC320-519B-47AF-A9A4-F4B33E913E87}" type="datetimeFigureOut">
              <a:rPr lang="en-IN" smtClean="0"/>
              <a:t>31-03-2020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13E7592-F551-4607-9454-BB342B595D18}" type="slidenum">
              <a:rPr lang="en-IN" smtClean="0"/>
              <a:t>‹#›</a:t>
            </a:fld>
            <a:endParaRPr lang="en-IN"/>
          </a:p>
        </p:txBody>
      </p:sp>
    </p:spTree>
    <p:extLst>
      <p:ext uri="{BB962C8B-B14F-4D97-AF65-F5344CB8AC3E}">
        <p14:creationId xmlns:p14="http://schemas.microsoft.com/office/powerpoint/2010/main" val="3798418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0DC320-519B-47AF-A9A4-F4B33E913E87}" type="datetimeFigureOut">
              <a:rPr lang="en-IN" smtClean="0"/>
              <a:t>31-03-2020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13E7592-F551-4607-9454-BB342B595D18}" type="slidenum">
              <a:rPr lang="en-IN" smtClean="0"/>
              <a:t>‹#›</a:t>
            </a:fld>
            <a:endParaRPr lang="en-IN"/>
          </a:p>
        </p:txBody>
      </p:sp>
    </p:spTree>
    <p:extLst>
      <p:ext uri="{BB962C8B-B14F-4D97-AF65-F5344CB8AC3E}">
        <p14:creationId xmlns:p14="http://schemas.microsoft.com/office/powerpoint/2010/main" val="2957003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0DC320-519B-47AF-A9A4-F4B33E913E87}" type="datetimeFigureOut">
              <a:rPr lang="en-IN" smtClean="0"/>
              <a:t>31-03-2020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13E7592-F551-4607-9454-BB342B595D18}" type="slidenum">
              <a:rPr lang="en-IN" smtClean="0"/>
              <a:t>‹#›</a:t>
            </a:fld>
            <a:endParaRPr lang="en-IN"/>
          </a:p>
        </p:txBody>
      </p:sp>
    </p:spTree>
    <p:extLst>
      <p:ext uri="{BB962C8B-B14F-4D97-AF65-F5344CB8AC3E}">
        <p14:creationId xmlns:p14="http://schemas.microsoft.com/office/powerpoint/2010/main" val="3221746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0DC320-519B-47AF-A9A4-F4B33E913E87}" type="datetimeFigureOut">
              <a:rPr lang="en-IN" smtClean="0"/>
              <a:t>31-03-2020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13E7592-F551-4607-9454-BB342B595D18}" type="slidenum">
              <a:rPr lang="en-IN" smtClean="0"/>
              <a:t>‹#›</a:t>
            </a:fld>
            <a:endParaRPr lang="en-IN"/>
          </a:p>
        </p:txBody>
      </p:sp>
    </p:spTree>
    <p:extLst>
      <p:ext uri="{BB962C8B-B14F-4D97-AF65-F5344CB8AC3E}">
        <p14:creationId xmlns:p14="http://schemas.microsoft.com/office/powerpoint/2010/main" val="195393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0DC320-519B-47AF-A9A4-F4B33E913E87}" type="datetimeFigureOut">
              <a:rPr lang="en-IN" smtClean="0"/>
              <a:t>31-03-2020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13E7592-F551-4607-9454-BB342B595D18}" type="slidenum">
              <a:rPr lang="en-IN" smtClean="0"/>
              <a:t>‹#›</a:t>
            </a:fld>
            <a:endParaRPr lang="en-IN"/>
          </a:p>
        </p:txBody>
      </p:sp>
    </p:spTree>
    <p:extLst>
      <p:ext uri="{BB962C8B-B14F-4D97-AF65-F5344CB8AC3E}">
        <p14:creationId xmlns:p14="http://schemas.microsoft.com/office/powerpoint/2010/main" val="1046711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0DC320-519B-47AF-A9A4-F4B33E913E87}" type="datetimeFigureOut">
              <a:rPr lang="en-IN" smtClean="0"/>
              <a:t>31-03-2020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13E7592-F551-4607-9454-BB342B595D18}" type="slidenum">
              <a:rPr lang="en-IN" smtClean="0"/>
              <a:t>‹#›</a:t>
            </a:fld>
            <a:endParaRPr lang="en-IN"/>
          </a:p>
        </p:txBody>
      </p:sp>
    </p:spTree>
    <p:extLst>
      <p:ext uri="{BB962C8B-B14F-4D97-AF65-F5344CB8AC3E}">
        <p14:creationId xmlns:p14="http://schemas.microsoft.com/office/powerpoint/2010/main" val="1484734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0DC320-519B-47AF-A9A4-F4B33E913E87}" type="datetimeFigureOut">
              <a:rPr lang="en-IN" smtClean="0"/>
              <a:t>31-03-2020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13E7592-F551-4607-9454-BB342B595D18}" type="slidenum">
              <a:rPr lang="en-IN" smtClean="0"/>
              <a:t>‹#›</a:t>
            </a:fld>
            <a:endParaRPr lang="en-IN"/>
          </a:p>
        </p:txBody>
      </p:sp>
    </p:spTree>
    <p:extLst>
      <p:ext uri="{BB962C8B-B14F-4D97-AF65-F5344CB8AC3E}">
        <p14:creationId xmlns:p14="http://schemas.microsoft.com/office/powerpoint/2010/main" val="3529845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0DC320-519B-47AF-A9A4-F4B33E913E87}" type="datetimeFigureOut">
              <a:rPr lang="en-IN" smtClean="0"/>
              <a:t>31-03-2020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13E7592-F551-4607-9454-BB342B595D18}" type="slidenum">
              <a:rPr lang="en-IN" smtClean="0"/>
              <a:t>‹#›</a:t>
            </a:fld>
            <a:endParaRPr lang="en-IN"/>
          </a:p>
        </p:txBody>
      </p:sp>
    </p:spTree>
    <p:extLst>
      <p:ext uri="{BB962C8B-B14F-4D97-AF65-F5344CB8AC3E}">
        <p14:creationId xmlns:p14="http://schemas.microsoft.com/office/powerpoint/2010/main" val="3586016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0DC320-519B-47AF-A9A4-F4B33E913E87}" type="datetimeFigureOut">
              <a:rPr lang="en-IN" smtClean="0"/>
              <a:t>31-03-2020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13E7592-F551-4607-9454-BB342B595D18}" type="slidenum">
              <a:rPr lang="en-IN" smtClean="0"/>
              <a:t>‹#›</a:t>
            </a:fld>
            <a:endParaRPr lang="en-IN"/>
          </a:p>
        </p:txBody>
      </p:sp>
    </p:spTree>
    <p:extLst>
      <p:ext uri="{BB962C8B-B14F-4D97-AF65-F5344CB8AC3E}">
        <p14:creationId xmlns:p14="http://schemas.microsoft.com/office/powerpoint/2010/main" val="1941304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A0DC320-519B-47AF-A9A4-F4B33E913E87}" type="datetimeFigureOut">
              <a:rPr lang="en-IN" smtClean="0"/>
              <a:t>31-03-2020</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13E7592-F551-4607-9454-BB342B595D18}" type="slidenum">
              <a:rPr lang="en-IN" smtClean="0"/>
              <a:t>‹#›</a:t>
            </a:fld>
            <a:endParaRPr lang="en-IN"/>
          </a:p>
        </p:txBody>
      </p:sp>
    </p:spTree>
    <p:extLst>
      <p:ext uri="{BB962C8B-B14F-4D97-AF65-F5344CB8AC3E}">
        <p14:creationId xmlns:p14="http://schemas.microsoft.com/office/powerpoint/2010/main" val="120100715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Ga1_wuLz0Q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431CB-0441-43BD-8DAA-313115DB7B44}"/>
              </a:ext>
            </a:extLst>
          </p:cNvPr>
          <p:cNvSpPr>
            <a:spLocks noGrp="1"/>
          </p:cNvSpPr>
          <p:nvPr>
            <p:ph type="ctrTitle"/>
          </p:nvPr>
        </p:nvSpPr>
        <p:spPr/>
        <p:txBody>
          <a:bodyPr/>
          <a:lstStyle/>
          <a:p>
            <a:r>
              <a:rPr lang="en-IN" dirty="0"/>
              <a:t>SQUARES AND SQUARE ROOTS</a:t>
            </a:r>
          </a:p>
        </p:txBody>
      </p:sp>
      <p:sp>
        <p:nvSpPr>
          <p:cNvPr id="3" name="Subtitle 2">
            <a:extLst>
              <a:ext uri="{FF2B5EF4-FFF2-40B4-BE49-F238E27FC236}">
                <a16:creationId xmlns:a16="http://schemas.microsoft.com/office/drawing/2014/main" id="{55229925-0F30-4E8A-BC8F-005BC1361AF7}"/>
              </a:ext>
            </a:extLst>
          </p:cNvPr>
          <p:cNvSpPr>
            <a:spLocks noGrp="1"/>
          </p:cNvSpPr>
          <p:nvPr>
            <p:ph type="subTitle" idx="1"/>
          </p:nvPr>
        </p:nvSpPr>
        <p:spPr/>
        <p:txBody>
          <a:bodyPr/>
          <a:lstStyle/>
          <a:p>
            <a:endParaRPr lang="en-IN" dirty="0"/>
          </a:p>
        </p:txBody>
      </p:sp>
    </p:spTree>
    <p:extLst>
      <p:ext uri="{BB962C8B-B14F-4D97-AF65-F5344CB8AC3E}">
        <p14:creationId xmlns:p14="http://schemas.microsoft.com/office/powerpoint/2010/main" val="4220873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37FDE3-FFF3-4C15-8A6E-ED0D764521AE}"/>
              </a:ext>
            </a:extLst>
          </p:cNvPr>
          <p:cNvSpPr>
            <a:spLocks noGrp="1"/>
          </p:cNvSpPr>
          <p:nvPr>
            <p:ph idx="1"/>
          </p:nvPr>
        </p:nvSpPr>
        <p:spPr>
          <a:xfrm>
            <a:off x="677334" y="381001"/>
            <a:ext cx="8596668" cy="5660362"/>
          </a:xfrm>
        </p:spPr>
        <p:txBody>
          <a:bodyPr/>
          <a:lstStyle/>
          <a:p>
            <a:r>
              <a:rPr lang="en-IN" dirty="0"/>
              <a:t>Lets take some more examples to understand the method.</a:t>
            </a:r>
          </a:p>
          <a:p>
            <a:endParaRPr lang="en-IN" dirty="0"/>
          </a:p>
        </p:txBody>
      </p:sp>
      <p:pic>
        <p:nvPicPr>
          <p:cNvPr id="5" name="Picture 4">
            <a:extLst>
              <a:ext uri="{FF2B5EF4-FFF2-40B4-BE49-F238E27FC236}">
                <a16:creationId xmlns:a16="http://schemas.microsoft.com/office/drawing/2014/main" id="{84D1F6ED-0E3A-40E0-9D02-EC0E0A3BA9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1255" y="1019837"/>
            <a:ext cx="6770757" cy="5660362"/>
          </a:xfrm>
          <a:prstGeom prst="rect">
            <a:avLst/>
          </a:prstGeom>
        </p:spPr>
      </p:pic>
    </p:spTree>
    <p:extLst>
      <p:ext uri="{BB962C8B-B14F-4D97-AF65-F5344CB8AC3E}">
        <p14:creationId xmlns:p14="http://schemas.microsoft.com/office/powerpoint/2010/main" val="1416716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A072E6-A8E7-4A53-B01C-BAB35D21163E}"/>
              </a:ext>
            </a:extLst>
          </p:cNvPr>
          <p:cNvSpPr>
            <a:spLocks noGrp="1"/>
          </p:cNvSpPr>
          <p:nvPr>
            <p:ph idx="1"/>
          </p:nvPr>
        </p:nvSpPr>
        <p:spPr>
          <a:xfrm>
            <a:off x="677334" y="342901"/>
            <a:ext cx="8596668" cy="5698462"/>
          </a:xfrm>
        </p:spPr>
        <p:txBody>
          <a:bodyPr/>
          <a:lstStyle/>
          <a:p>
            <a:pPr marL="0" indent="0">
              <a:buNone/>
            </a:pPr>
            <a:r>
              <a:rPr lang="en-IN" dirty="0"/>
              <a:t>Now watch the following video </a:t>
            </a:r>
          </a:p>
          <a:p>
            <a:pPr marL="0" indent="0">
              <a:buNone/>
            </a:pPr>
            <a:r>
              <a:rPr lang="en-IN" dirty="0">
                <a:hlinkClick r:id="rId2"/>
              </a:rPr>
              <a:t>https://www.youtube.com/watch?v=Ga1_wuLz0QM</a:t>
            </a:r>
            <a:r>
              <a:rPr lang="en-IN" dirty="0"/>
              <a:t> </a:t>
            </a:r>
          </a:p>
          <a:p>
            <a:pPr marL="0" indent="0">
              <a:buNone/>
            </a:pPr>
            <a:r>
              <a:rPr lang="en-IN" dirty="0"/>
              <a:t>Do WS - 4   Q1(</a:t>
            </a:r>
            <a:r>
              <a:rPr lang="en-IN" dirty="0" err="1"/>
              <a:t>i</a:t>
            </a:r>
            <a:r>
              <a:rPr lang="en-IN" dirty="0"/>
              <a:t>),(iii),(vi) and (viii) in CW notebook and Q1 (ii), (iv), (v) and (vii) in HW notebook.</a:t>
            </a:r>
          </a:p>
        </p:txBody>
      </p:sp>
    </p:spTree>
    <p:extLst>
      <p:ext uri="{BB962C8B-B14F-4D97-AF65-F5344CB8AC3E}">
        <p14:creationId xmlns:p14="http://schemas.microsoft.com/office/powerpoint/2010/main" val="4072697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B0BA3-A5CD-4085-B0AA-D23F1FC5CEDE}"/>
              </a:ext>
            </a:extLst>
          </p:cNvPr>
          <p:cNvSpPr>
            <a:spLocks noGrp="1"/>
          </p:cNvSpPr>
          <p:nvPr>
            <p:ph type="title"/>
          </p:nvPr>
        </p:nvSpPr>
        <p:spPr/>
        <p:txBody>
          <a:bodyPr/>
          <a:lstStyle/>
          <a:p>
            <a:r>
              <a:rPr lang="en-IN" u="sng" dirty="0"/>
              <a:t>Session 3</a:t>
            </a:r>
            <a:br>
              <a:rPr lang="en-IN" u="sng" dirty="0"/>
            </a:br>
            <a:r>
              <a:rPr lang="en-IN" u="sng" dirty="0"/>
              <a:t>Topics to be covered</a:t>
            </a:r>
          </a:p>
        </p:txBody>
      </p:sp>
      <p:sp>
        <p:nvSpPr>
          <p:cNvPr id="3" name="Content Placeholder 2">
            <a:extLst>
              <a:ext uri="{FF2B5EF4-FFF2-40B4-BE49-F238E27FC236}">
                <a16:creationId xmlns:a16="http://schemas.microsoft.com/office/drawing/2014/main" id="{78CA18E4-5517-4275-8324-3F24FAF8E434}"/>
              </a:ext>
            </a:extLst>
          </p:cNvPr>
          <p:cNvSpPr>
            <a:spLocks noGrp="1"/>
          </p:cNvSpPr>
          <p:nvPr>
            <p:ph idx="1"/>
          </p:nvPr>
        </p:nvSpPr>
        <p:spPr/>
        <p:txBody>
          <a:bodyPr/>
          <a:lstStyle/>
          <a:p>
            <a:r>
              <a:rPr lang="en-IN" dirty="0"/>
              <a:t>Word Problems on Prime Factorization</a:t>
            </a:r>
          </a:p>
          <a:p>
            <a:r>
              <a:rPr lang="en-IN" dirty="0"/>
              <a:t>Square Root by Long Division Method</a:t>
            </a:r>
          </a:p>
          <a:p>
            <a:endParaRPr lang="en-IN" dirty="0"/>
          </a:p>
        </p:txBody>
      </p:sp>
    </p:spTree>
    <p:extLst>
      <p:ext uri="{BB962C8B-B14F-4D97-AF65-F5344CB8AC3E}">
        <p14:creationId xmlns:p14="http://schemas.microsoft.com/office/powerpoint/2010/main" val="3997591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90EB3-5C4B-4DAA-A4E5-176A124B31E2}"/>
              </a:ext>
            </a:extLst>
          </p:cNvPr>
          <p:cNvSpPr>
            <a:spLocks noGrp="1"/>
          </p:cNvSpPr>
          <p:nvPr>
            <p:ph type="title"/>
          </p:nvPr>
        </p:nvSpPr>
        <p:spPr>
          <a:xfrm>
            <a:off x="677334" y="609600"/>
            <a:ext cx="8596668" cy="649357"/>
          </a:xfrm>
        </p:spPr>
        <p:txBody>
          <a:bodyPr/>
          <a:lstStyle/>
          <a:p>
            <a:r>
              <a:rPr lang="en-IN" u="sng" dirty="0"/>
              <a:t>Word Problems on Prime Factorization</a:t>
            </a:r>
          </a:p>
        </p:txBody>
      </p:sp>
      <p:sp>
        <p:nvSpPr>
          <p:cNvPr id="3" name="Content Placeholder 2">
            <a:extLst>
              <a:ext uri="{FF2B5EF4-FFF2-40B4-BE49-F238E27FC236}">
                <a16:creationId xmlns:a16="http://schemas.microsoft.com/office/drawing/2014/main" id="{9C96B9D5-51AA-499C-BDA9-002102839294}"/>
              </a:ext>
            </a:extLst>
          </p:cNvPr>
          <p:cNvSpPr>
            <a:spLocks noGrp="1"/>
          </p:cNvSpPr>
          <p:nvPr>
            <p:ph idx="1"/>
          </p:nvPr>
        </p:nvSpPr>
        <p:spPr>
          <a:xfrm>
            <a:off x="677333" y="1258957"/>
            <a:ext cx="8877483" cy="5208104"/>
          </a:xfrm>
        </p:spPr>
        <p:txBody>
          <a:bodyPr/>
          <a:lstStyle/>
          <a:p>
            <a:pPr marL="0" indent="0">
              <a:buNone/>
            </a:pPr>
            <a:r>
              <a:rPr lang="en-IN" u="sng" dirty="0"/>
              <a:t>Do all the examples in CW notebook and homework questions in HW notebook</a:t>
            </a:r>
          </a:p>
          <a:p>
            <a:pPr marL="0" indent="0">
              <a:buNone/>
            </a:pPr>
            <a:r>
              <a:rPr lang="en-IN" u="sng" dirty="0"/>
              <a:t>Worksheet 3</a:t>
            </a:r>
          </a:p>
          <a:p>
            <a:r>
              <a:rPr lang="en-IN" dirty="0"/>
              <a:t>Q2. Find the smallest number by which 1100 must be multiplied so that the product becomes a perfect square. Also, find the square root of the perfect square so obtained. </a:t>
            </a:r>
          </a:p>
          <a:p>
            <a:r>
              <a:rPr lang="en-IN" dirty="0" err="1"/>
              <a:t>Soln</a:t>
            </a:r>
            <a:r>
              <a:rPr lang="en-IN" dirty="0"/>
              <a:t>: Prime factorization of 1100</a:t>
            </a:r>
          </a:p>
          <a:p>
            <a:pPr lvl="3"/>
            <a:endParaRPr lang="en-IN" dirty="0"/>
          </a:p>
          <a:p>
            <a:pPr lvl="3"/>
            <a:endParaRPr lang="en-IN" dirty="0"/>
          </a:p>
          <a:p>
            <a:pPr lvl="3"/>
            <a:endParaRPr lang="en-IN" dirty="0"/>
          </a:p>
          <a:p>
            <a:pPr lvl="3"/>
            <a:endParaRPr lang="en-IN" dirty="0"/>
          </a:p>
          <a:p>
            <a:pPr lvl="3"/>
            <a:endParaRPr lang="en-IN" dirty="0"/>
          </a:p>
          <a:p>
            <a:pPr lvl="3"/>
            <a:endParaRPr lang="en-IN" dirty="0"/>
          </a:p>
          <a:p>
            <a:r>
              <a:rPr lang="en-IN" dirty="0"/>
              <a:t>1100 = </a:t>
            </a:r>
            <a:r>
              <a:rPr lang="en-IN" u="sng" dirty="0"/>
              <a:t>2 x 2 </a:t>
            </a:r>
            <a:r>
              <a:rPr lang="en-IN" dirty="0"/>
              <a:t>x </a:t>
            </a:r>
            <a:r>
              <a:rPr lang="en-IN" u="sng" dirty="0"/>
              <a:t>5 x 5 </a:t>
            </a:r>
            <a:r>
              <a:rPr lang="en-IN" dirty="0"/>
              <a:t>x 11</a:t>
            </a:r>
          </a:p>
          <a:p>
            <a:r>
              <a:rPr lang="en-IN" dirty="0"/>
              <a:t>We observe that prime factor 11 does not form a pair.</a:t>
            </a:r>
          </a:p>
          <a:p>
            <a:r>
              <a:rPr lang="en-IN" dirty="0"/>
              <a:t>So we must multiply 1100 by 11 so that the product becomes a perfect square.</a:t>
            </a:r>
          </a:p>
          <a:p>
            <a:pPr lvl="3"/>
            <a:endParaRPr lang="en-IN" dirty="0"/>
          </a:p>
        </p:txBody>
      </p:sp>
      <p:graphicFrame>
        <p:nvGraphicFramePr>
          <p:cNvPr id="4" name="Table 3">
            <a:extLst>
              <a:ext uri="{FF2B5EF4-FFF2-40B4-BE49-F238E27FC236}">
                <a16:creationId xmlns:a16="http://schemas.microsoft.com/office/drawing/2014/main" id="{432C152B-E2C0-46EF-9760-C12F1CE39989}"/>
              </a:ext>
            </a:extLst>
          </p:cNvPr>
          <p:cNvGraphicFramePr>
            <a:graphicFrameLocks noGrp="1"/>
          </p:cNvGraphicFramePr>
          <p:nvPr>
            <p:extLst>
              <p:ext uri="{D42A27DB-BD31-4B8C-83A1-F6EECF244321}">
                <p14:modId xmlns:p14="http://schemas.microsoft.com/office/powerpoint/2010/main" val="1082688500"/>
              </p:ext>
            </p:extLst>
          </p:nvPr>
        </p:nvGraphicFramePr>
        <p:xfrm>
          <a:off x="2464907" y="3429000"/>
          <a:ext cx="1868556" cy="1721154"/>
        </p:xfrm>
        <a:graphic>
          <a:graphicData uri="http://schemas.openxmlformats.org/drawingml/2006/table">
            <a:tbl>
              <a:tblPr>
                <a:tableStyleId>{5C22544A-7EE6-4342-B048-85BDC9FD1C3A}</a:tableStyleId>
              </a:tblPr>
              <a:tblGrid>
                <a:gridCol w="718676">
                  <a:extLst>
                    <a:ext uri="{9D8B030D-6E8A-4147-A177-3AD203B41FA5}">
                      <a16:colId xmlns:a16="http://schemas.microsoft.com/office/drawing/2014/main" val="557383075"/>
                    </a:ext>
                  </a:extLst>
                </a:gridCol>
                <a:gridCol w="1149880">
                  <a:extLst>
                    <a:ext uri="{9D8B030D-6E8A-4147-A177-3AD203B41FA5}">
                      <a16:colId xmlns:a16="http://schemas.microsoft.com/office/drawing/2014/main" val="3581942480"/>
                    </a:ext>
                  </a:extLst>
                </a:gridCol>
              </a:tblGrid>
              <a:tr h="286859">
                <a:tc>
                  <a:txBody>
                    <a:bodyPr/>
                    <a:lstStyle/>
                    <a:p>
                      <a:pPr algn="r" fontAlgn="b"/>
                      <a:r>
                        <a:rPr lang="en-IN" sz="1100" u="none" strike="noStrike" dirty="0">
                          <a:effectLst/>
                        </a:rPr>
                        <a:t>2</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IN" sz="1100" u="none" strike="noStrike" dirty="0">
                          <a:effectLst/>
                        </a:rPr>
                        <a:t>1100</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02602343"/>
                  </a:ext>
                </a:extLst>
              </a:tr>
              <a:tr h="286859">
                <a:tc>
                  <a:txBody>
                    <a:bodyPr/>
                    <a:lstStyle/>
                    <a:p>
                      <a:pPr algn="r" fontAlgn="b"/>
                      <a:r>
                        <a:rPr lang="en-IN" sz="1100" u="none" strike="noStrike" dirty="0">
                          <a:effectLst/>
                        </a:rPr>
                        <a:t>2</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IN" sz="1100" u="none" strike="noStrike" dirty="0">
                          <a:effectLst/>
                        </a:rPr>
                        <a:t>550</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3404307"/>
                  </a:ext>
                </a:extLst>
              </a:tr>
              <a:tr h="286859">
                <a:tc>
                  <a:txBody>
                    <a:bodyPr/>
                    <a:lstStyle/>
                    <a:p>
                      <a:pPr algn="r" fontAlgn="b"/>
                      <a:r>
                        <a:rPr lang="en-IN" sz="1100" u="none" strike="noStrike" dirty="0">
                          <a:effectLst/>
                        </a:rPr>
                        <a:t>5</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IN" sz="1100" u="none" strike="noStrike" dirty="0">
                          <a:effectLst/>
                        </a:rPr>
                        <a:t>275</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34994806"/>
                  </a:ext>
                </a:extLst>
              </a:tr>
              <a:tr h="286859">
                <a:tc>
                  <a:txBody>
                    <a:bodyPr/>
                    <a:lstStyle/>
                    <a:p>
                      <a:pPr algn="r" fontAlgn="b"/>
                      <a:r>
                        <a:rPr lang="en-IN" sz="1100" u="none" strike="noStrike" dirty="0">
                          <a:effectLst/>
                        </a:rPr>
                        <a:t>5</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IN" sz="1100" u="none" strike="noStrike" dirty="0">
                          <a:effectLst/>
                        </a:rPr>
                        <a:t>55</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7412325"/>
                  </a:ext>
                </a:extLst>
              </a:tr>
              <a:tr h="286859">
                <a:tc>
                  <a:txBody>
                    <a:bodyPr/>
                    <a:lstStyle/>
                    <a:p>
                      <a:pPr algn="r" fontAlgn="b"/>
                      <a:r>
                        <a:rPr lang="en-IN" sz="1100" u="none" strike="noStrike" dirty="0">
                          <a:effectLst/>
                        </a:rPr>
                        <a:t>11</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IN" sz="1100" u="none" strike="noStrike" dirty="0">
                          <a:effectLst/>
                        </a:rPr>
                        <a:t>11</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98123661"/>
                  </a:ext>
                </a:extLst>
              </a:tr>
              <a:tr h="286859">
                <a:tc>
                  <a:txBody>
                    <a:bodyPr/>
                    <a:lstStyle/>
                    <a:p>
                      <a:pPr algn="l" fontAlgn="b"/>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IN" sz="1100" u="none" strike="noStrike" dirty="0">
                          <a:effectLst/>
                        </a:rPr>
                        <a:t>1</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50170210"/>
                  </a:ext>
                </a:extLst>
              </a:tr>
            </a:tbl>
          </a:graphicData>
        </a:graphic>
      </p:graphicFrame>
    </p:spTree>
    <p:extLst>
      <p:ext uri="{BB962C8B-B14F-4D97-AF65-F5344CB8AC3E}">
        <p14:creationId xmlns:p14="http://schemas.microsoft.com/office/powerpoint/2010/main" val="4133632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B11846-AA4A-4333-A422-92963C317E2A}"/>
              </a:ext>
            </a:extLst>
          </p:cNvPr>
          <p:cNvSpPr>
            <a:spLocks noGrp="1"/>
          </p:cNvSpPr>
          <p:nvPr>
            <p:ph idx="1"/>
          </p:nvPr>
        </p:nvSpPr>
        <p:spPr>
          <a:xfrm>
            <a:off x="677334" y="357809"/>
            <a:ext cx="8596668" cy="5683553"/>
          </a:xfrm>
        </p:spPr>
        <p:txBody>
          <a:bodyPr/>
          <a:lstStyle/>
          <a:p>
            <a:pPr marL="457200" lvl="1" indent="0">
              <a:buNone/>
            </a:pPr>
            <a:r>
              <a:rPr lang="en-IN" dirty="0"/>
              <a:t>1100 x 11 =12100</a:t>
            </a:r>
          </a:p>
          <a:p>
            <a:pPr marL="457200" lvl="1" indent="0">
              <a:buNone/>
            </a:pPr>
            <a:r>
              <a:rPr lang="en-IN" dirty="0"/>
              <a:t>12100 = 2 x 2 x 5 x 5 x 11 x 11</a:t>
            </a:r>
          </a:p>
          <a:p>
            <a:pPr marL="457200" lvl="1" indent="0">
              <a:buNone/>
            </a:pPr>
            <a:r>
              <a:rPr lang="en-IN" dirty="0"/>
              <a:t>√12100 = 2 x 5 x 11  </a:t>
            </a:r>
            <a:r>
              <a:rPr lang="en-IN" sz="1600" dirty="0"/>
              <a:t>= 110</a:t>
            </a:r>
          </a:p>
          <a:p>
            <a:pPr marL="457200" lvl="1" indent="0">
              <a:buNone/>
            </a:pPr>
            <a:endParaRPr lang="en-IN" dirty="0"/>
          </a:p>
          <a:p>
            <a:pPr marL="457200" lvl="1" indent="0">
              <a:buNone/>
            </a:pPr>
            <a:r>
              <a:rPr lang="en-IN" sz="1600" u="sng" dirty="0"/>
              <a:t>Let </a:t>
            </a:r>
            <a:r>
              <a:rPr lang="en-IN" u="sng" dirty="0"/>
              <a:t>us take one more example</a:t>
            </a:r>
            <a:endParaRPr lang="en-IN" sz="1600" u="sng" dirty="0"/>
          </a:p>
          <a:p>
            <a:pPr marL="1371600" lvl="3" indent="0">
              <a:buNone/>
            </a:pPr>
            <a:endParaRPr lang="en-IN" sz="1600" dirty="0"/>
          </a:p>
        </p:txBody>
      </p:sp>
      <p:pic>
        <p:nvPicPr>
          <p:cNvPr id="5" name="Picture 4">
            <a:extLst>
              <a:ext uri="{FF2B5EF4-FFF2-40B4-BE49-F238E27FC236}">
                <a16:creationId xmlns:a16="http://schemas.microsoft.com/office/drawing/2014/main" id="{8CA08203-287D-4505-9283-3558F12D26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2149678"/>
            <a:ext cx="8163339" cy="4528389"/>
          </a:xfrm>
          <a:prstGeom prst="rect">
            <a:avLst/>
          </a:prstGeom>
        </p:spPr>
      </p:pic>
    </p:spTree>
    <p:extLst>
      <p:ext uri="{BB962C8B-B14F-4D97-AF65-F5344CB8AC3E}">
        <p14:creationId xmlns:p14="http://schemas.microsoft.com/office/powerpoint/2010/main" val="2084864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1AA99D-D747-400C-9220-43C30D34E6D2}"/>
              </a:ext>
            </a:extLst>
          </p:cNvPr>
          <p:cNvSpPr>
            <a:spLocks noGrp="1"/>
          </p:cNvSpPr>
          <p:nvPr>
            <p:ph idx="1"/>
          </p:nvPr>
        </p:nvSpPr>
        <p:spPr>
          <a:xfrm>
            <a:off x="677334" y="384313"/>
            <a:ext cx="8596668" cy="5657049"/>
          </a:xfrm>
        </p:spPr>
        <p:txBody>
          <a:bodyPr>
            <a:normAutofit fontScale="92500" lnSpcReduction="20000"/>
          </a:bodyPr>
          <a:lstStyle/>
          <a:p>
            <a:r>
              <a:rPr lang="en-IN" b="1" u="sng" dirty="0"/>
              <a:t>HOMEWORK</a:t>
            </a:r>
          </a:p>
          <a:p>
            <a:r>
              <a:rPr lang="en-IN" dirty="0"/>
              <a:t>Now do Q3 and Q4 of WS 3 in HW notebook. </a:t>
            </a:r>
          </a:p>
          <a:p>
            <a:r>
              <a:rPr lang="en-IN" u="sng" dirty="0"/>
              <a:t>WS -3</a:t>
            </a:r>
            <a:r>
              <a:rPr lang="en-IN" dirty="0"/>
              <a:t> </a:t>
            </a:r>
          </a:p>
          <a:p>
            <a:r>
              <a:rPr lang="en-IN" dirty="0"/>
              <a:t>Q5.A gardener planted 1521 trees in rows such that the number of rows was equal to the number of plants in each row. Find the number of rows.</a:t>
            </a:r>
          </a:p>
          <a:p>
            <a:r>
              <a:rPr lang="en-IN" dirty="0" err="1"/>
              <a:t>Soln</a:t>
            </a:r>
            <a:r>
              <a:rPr lang="en-IN" dirty="0"/>
              <a:t>: Let the number of rows be a.</a:t>
            </a:r>
          </a:p>
          <a:p>
            <a:pPr lvl="1"/>
            <a:r>
              <a:rPr lang="en-IN" dirty="0"/>
              <a:t>   So number of plants in each row is also a.</a:t>
            </a:r>
          </a:p>
          <a:p>
            <a:pPr lvl="1"/>
            <a:r>
              <a:rPr lang="en-IN" dirty="0"/>
              <a:t>Therefore, a x a = 1521</a:t>
            </a:r>
          </a:p>
          <a:p>
            <a:pPr lvl="1"/>
            <a:r>
              <a:rPr lang="en-IN" dirty="0"/>
              <a:t>                 a</a:t>
            </a:r>
            <a:r>
              <a:rPr lang="en-IN" baseline="30000" dirty="0"/>
              <a:t>2</a:t>
            </a:r>
            <a:r>
              <a:rPr lang="en-IN" dirty="0"/>
              <a:t> = 1521</a:t>
            </a:r>
          </a:p>
          <a:p>
            <a:pPr lvl="1"/>
            <a:r>
              <a:rPr lang="en-IN" dirty="0"/>
              <a:t>                 a = √ 1521</a:t>
            </a:r>
          </a:p>
          <a:p>
            <a:pPr lvl="1"/>
            <a:r>
              <a:rPr lang="en-IN" dirty="0"/>
              <a:t>Prime factorization of 1521</a:t>
            </a:r>
          </a:p>
          <a:p>
            <a:pPr lvl="1"/>
            <a:r>
              <a:rPr lang="en-IN" dirty="0"/>
              <a:t>1521 = 3 x 3 x 13 x 13</a:t>
            </a:r>
          </a:p>
          <a:p>
            <a:pPr lvl="1"/>
            <a:r>
              <a:rPr lang="en-IN" dirty="0"/>
              <a:t>√1521 = √(</a:t>
            </a:r>
            <a:r>
              <a:rPr lang="en-IN" u="sng" dirty="0"/>
              <a:t>3 x 3 </a:t>
            </a:r>
            <a:r>
              <a:rPr lang="en-IN" dirty="0"/>
              <a:t>x </a:t>
            </a:r>
            <a:r>
              <a:rPr lang="en-IN" u="sng" dirty="0"/>
              <a:t>13 x 13 </a:t>
            </a:r>
            <a:r>
              <a:rPr lang="en-IN" dirty="0"/>
              <a:t>)</a:t>
            </a:r>
          </a:p>
          <a:p>
            <a:pPr lvl="1"/>
            <a:r>
              <a:rPr lang="en-IN" dirty="0"/>
              <a:t>          = 3 x 13</a:t>
            </a:r>
          </a:p>
          <a:p>
            <a:pPr lvl="1"/>
            <a:r>
              <a:rPr lang="en-IN" dirty="0"/>
              <a:t>          = 39	</a:t>
            </a:r>
          </a:p>
          <a:p>
            <a:pPr lvl="1"/>
            <a:r>
              <a:rPr lang="en-IN" dirty="0"/>
              <a:t>So a = 39</a:t>
            </a:r>
          </a:p>
          <a:p>
            <a:pPr lvl="1"/>
            <a:r>
              <a:rPr lang="en-IN" dirty="0"/>
              <a:t>Hence, number of rows are 39.									</a:t>
            </a:r>
          </a:p>
        </p:txBody>
      </p:sp>
      <p:graphicFrame>
        <p:nvGraphicFramePr>
          <p:cNvPr id="5" name="Table 4">
            <a:extLst>
              <a:ext uri="{FF2B5EF4-FFF2-40B4-BE49-F238E27FC236}">
                <a16:creationId xmlns:a16="http://schemas.microsoft.com/office/drawing/2014/main" id="{518B966C-E41C-48C1-B31F-1231C9924AAB}"/>
              </a:ext>
            </a:extLst>
          </p:cNvPr>
          <p:cNvGraphicFramePr>
            <a:graphicFrameLocks noGrp="1"/>
          </p:cNvGraphicFramePr>
          <p:nvPr>
            <p:extLst>
              <p:ext uri="{D42A27DB-BD31-4B8C-83A1-F6EECF244321}">
                <p14:modId xmlns:p14="http://schemas.microsoft.com/office/powerpoint/2010/main" val="2631970009"/>
              </p:ext>
            </p:extLst>
          </p:nvPr>
        </p:nvGraphicFramePr>
        <p:xfrm>
          <a:off x="6913623" y="3429000"/>
          <a:ext cx="2067339" cy="1762540"/>
        </p:xfrm>
        <a:graphic>
          <a:graphicData uri="http://schemas.openxmlformats.org/drawingml/2006/table">
            <a:tbl>
              <a:tblPr>
                <a:tableStyleId>{5C22544A-7EE6-4342-B048-85BDC9FD1C3A}</a:tableStyleId>
              </a:tblPr>
              <a:tblGrid>
                <a:gridCol w="907098">
                  <a:extLst>
                    <a:ext uri="{9D8B030D-6E8A-4147-A177-3AD203B41FA5}">
                      <a16:colId xmlns:a16="http://schemas.microsoft.com/office/drawing/2014/main" val="91172145"/>
                    </a:ext>
                  </a:extLst>
                </a:gridCol>
                <a:gridCol w="1160241">
                  <a:extLst>
                    <a:ext uri="{9D8B030D-6E8A-4147-A177-3AD203B41FA5}">
                      <a16:colId xmlns:a16="http://schemas.microsoft.com/office/drawing/2014/main" val="1343201661"/>
                    </a:ext>
                  </a:extLst>
                </a:gridCol>
              </a:tblGrid>
              <a:tr h="352508">
                <a:tc>
                  <a:txBody>
                    <a:bodyPr/>
                    <a:lstStyle/>
                    <a:p>
                      <a:pPr algn="r" fontAlgn="b"/>
                      <a:r>
                        <a:rPr lang="en-IN" sz="1100" u="none" strike="noStrike" dirty="0">
                          <a:effectLst/>
                        </a:rPr>
                        <a:t>3</a:t>
                      </a:r>
                      <a:endParaRPr lang="en-IN"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b"/>
                      <a:r>
                        <a:rPr lang="en-IN" sz="1100" u="none" strike="noStrike" dirty="0">
                          <a:effectLst/>
                        </a:rPr>
                        <a:t>1521</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9865775"/>
                  </a:ext>
                </a:extLst>
              </a:tr>
              <a:tr h="352508">
                <a:tc>
                  <a:txBody>
                    <a:bodyPr/>
                    <a:lstStyle/>
                    <a:p>
                      <a:pPr algn="r" fontAlgn="b"/>
                      <a:r>
                        <a:rPr lang="en-IN" sz="1100" u="none" strike="noStrike" dirty="0">
                          <a:effectLst/>
                        </a:rPr>
                        <a:t>3</a:t>
                      </a:r>
                      <a:endParaRPr lang="en-IN"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1100" u="none" strike="noStrike" dirty="0">
                          <a:effectLst/>
                        </a:rPr>
                        <a:t>507</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96073886"/>
                  </a:ext>
                </a:extLst>
              </a:tr>
              <a:tr h="352508">
                <a:tc>
                  <a:txBody>
                    <a:bodyPr/>
                    <a:lstStyle/>
                    <a:p>
                      <a:pPr algn="r" fontAlgn="b"/>
                      <a:r>
                        <a:rPr lang="en-IN" sz="1100" u="none" strike="noStrike" dirty="0">
                          <a:effectLst/>
                        </a:rPr>
                        <a:t>13</a:t>
                      </a:r>
                      <a:endParaRPr lang="en-IN"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1100" u="none" strike="noStrike" dirty="0">
                          <a:effectLst/>
                        </a:rPr>
                        <a:t>169</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8193280"/>
                  </a:ext>
                </a:extLst>
              </a:tr>
              <a:tr h="352508">
                <a:tc>
                  <a:txBody>
                    <a:bodyPr/>
                    <a:lstStyle/>
                    <a:p>
                      <a:pPr algn="r" fontAlgn="b"/>
                      <a:r>
                        <a:rPr lang="en-IN" sz="1100" u="none" strike="noStrike" dirty="0">
                          <a:effectLst/>
                        </a:rPr>
                        <a:t>13</a:t>
                      </a:r>
                      <a:endParaRPr lang="en-IN"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1100" u="none" strike="noStrike" dirty="0">
                          <a:effectLst/>
                        </a:rPr>
                        <a:t>13</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067280"/>
                  </a:ext>
                </a:extLst>
              </a:tr>
              <a:tr h="352508">
                <a:tc>
                  <a:txBody>
                    <a:bodyPr/>
                    <a:lstStyle/>
                    <a:p>
                      <a:pPr algn="l" fontAlgn="b"/>
                      <a:r>
                        <a:rPr lang="en-IN" sz="1100" u="none" strike="noStrike" dirty="0">
                          <a:effectLst/>
                        </a:rPr>
                        <a:t> </a:t>
                      </a:r>
                      <a:endParaRPr lang="en-IN"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fontAlgn="b"/>
                      <a:r>
                        <a:rPr lang="en-IN" sz="1100" u="none" strike="noStrike" dirty="0">
                          <a:effectLst/>
                        </a:rPr>
                        <a:t>1</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87545259"/>
                  </a:ext>
                </a:extLst>
              </a:tr>
            </a:tbl>
          </a:graphicData>
        </a:graphic>
      </p:graphicFrame>
    </p:spTree>
    <p:extLst>
      <p:ext uri="{BB962C8B-B14F-4D97-AF65-F5344CB8AC3E}">
        <p14:creationId xmlns:p14="http://schemas.microsoft.com/office/powerpoint/2010/main" val="622186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D07232-9F24-4989-9E9F-65F71A069163}"/>
              </a:ext>
            </a:extLst>
          </p:cNvPr>
          <p:cNvSpPr>
            <a:spLocks noGrp="1"/>
          </p:cNvSpPr>
          <p:nvPr>
            <p:ph idx="1"/>
          </p:nvPr>
        </p:nvSpPr>
        <p:spPr>
          <a:xfrm>
            <a:off x="677334" y="264695"/>
            <a:ext cx="8596668" cy="6172200"/>
          </a:xfrm>
        </p:spPr>
        <p:txBody>
          <a:bodyPr/>
          <a:lstStyle/>
          <a:p>
            <a:r>
              <a:rPr lang="en-IN" b="1" u="sng" dirty="0"/>
              <a:t>HOMEWORK</a:t>
            </a:r>
          </a:p>
          <a:p>
            <a:r>
              <a:rPr lang="en-IN" dirty="0"/>
              <a:t>Now do Q6 of WS 3 in HW notebook.</a:t>
            </a:r>
          </a:p>
          <a:p>
            <a:r>
              <a:rPr lang="en-IN" u="sng" dirty="0"/>
              <a:t>WS -3 </a:t>
            </a:r>
          </a:p>
          <a:p>
            <a:r>
              <a:rPr lang="en-IN" dirty="0"/>
              <a:t>Q7. The area of a square field is 5184 m</a:t>
            </a:r>
            <a:r>
              <a:rPr lang="en-IN" baseline="30000" dirty="0"/>
              <a:t>2</a:t>
            </a:r>
            <a:r>
              <a:rPr lang="en-IN" dirty="0"/>
              <a:t>. A rectangular field, whose length is twice its breadth, has its perimeter equal to the perimeter of the square field. Find the area of the rectangular field.</a:t>
            </a:r>
          </a:p>
          <a:p>
            <a:r>
              <a:rPr lang="en-IN" dirty="0" err="1"/>
              <a:t>Soln</a:t>
            </a:r>
            <a:r>
              <a:rPr lang="en-IN" dirty="0"/>
              <a:t>: Let the side of square field be ‘a’ m.</a:t>
            </a:r>
          </a:p>
          <a:p>
            <a:r>
              <a:rPr lang="en-IN" dirty="0"/>
              <a:t>Area of square field =  a x a = a</a:t>
            </a:r>
            <a:r>
              <a:rPr lang="en-IN" baseline="30000" dirty="0"/>
              <a:t>2</a:t>
            </a:r>
            <a:endParaRPr lang="en-IN" dirty="0"/>
          </a:p>
          <a:p>
            <a:r>
              <a:rPr lang="en-IN" dirty="0"/>
              <a:t> a</a:t>
            </a:r>
            <a:r>
              <a:rPr lang="en-IN" baseline="30000" dirty="0"/>
              <a:t>2</a:t>
            </a:r>
            <a:r>
              <a:rPr lang="en-IN" dirty="0"/>
              <a:t> = 5184</a:t>
            </a:r>
            <a:r>
              <a:rPr lang="en-IN" baseline="30000" dirty="0"/>
              <a:t> </a:t>
            </a:r>
          </a:p>
          <a:p>
            <a:r>
              <a:rPr lang="en-IN" dirty="0"/>
              <a:t>a = √5184							</a:t>
            </a:r>
          </a:p>
          <a:p>
            <a:r>
              <a:rPr lang="en-IN" dirty="0"/>
              <a:t>a = √(</a:t>
            </a:r>
            <a:r>
              <a:rPr lang="en-IN" u="sng" dirty="0"/>
              <a:t>2 x 2 </a:t>
            </a:r>
            <a:r>
              <a:rPr lang="en-IN" dirty="0"/>
              <a:t>x </a:t>
            </a:r>
            <a:r>
              <a:rPr lang="en-IN" u="sng" dirty="0"/>
              <a:t>2 x 2 </a:t>
            </a:r>
            <a:r>
              <a:rPr lang="en-IN" dirty="0"/>
              <a:t>x </a:t>
            </a:r>
            <a:r>
              <a:rPr lang="en-IN" u="sng" dirty="0"/>
              <a:t>2 x 2 </a:t>
            </a:r>
            <a:r>
              <a:rPr lang="en-IN" dirty="0"/>
              <a:t>x </a:t>
            </a:r>
            <a:r>
              <a:rPr lang="en-IN" u="sng" dirty="0"/>
              <a:t>3 x 3 </a:t>
            </a:r>
            <a:r>
              <a:rPr lang="en-IN" dirty="0"/>
              <a:t>x </a:t>
            </a:r>
            <a:r>
              <a:rPr lang="en-IN" u="sng" dirty="0"/>
              <a:t>3 x 3</a:t>
            </a:r>
            <a:r>
              <a:rPr lang="en-IN" dirty="0"/>
              <a:t>)</a:t>
            </a:r>
          </a:p>
          <a:p>
            <a:r>
              <a:rPr lang="en-IN" dirty="0"/>
              <a:t>   = 2 x 2 x 2 x 3 x 3</a:t>
            </a:r>
          </a:p>
          <a:p>
            <a:r>
              <a:rPr lang="en-IN" dirty="0"/>
              <a:t>   = 72 </a:t>
            </a:r>
          </a:p>
          <a:p>
            <a:r>
              <a:rPr lang="en-IN" dirty="0"/>
              <a:t>Thus, side of square field is 72 m.</a:t>
            </a:r>
          </a:p>
          <a:p>
            <a:r>
              <a:rPr lang="en-IN" dirty="0"/>
              <a:t>Perimeter of square field = 4 x side</a:t>
            </a:r>
          </a:p>
          <a:p>
            <a:r>
              <a:rPr lang="en-IN" dirty="0"/>
              <a:t>                                       = 4 x 72 m = 288 m</a:t>
            </a:r>
          </a:p>
        </p:txBody>
      </p:sp>
      <p:graphicFrame>
        <p:nvGraphicFramePr>
          <p:cNvPr id="4" name="Table 3">
            <a:extLst>
              <a:ext uri="{FF2B5EF4-FFF2-40B4-BE49-F238E27FC236}">
                <a16:creationId xmlns:a16="http://schemas.microsoft.com/office/drawing/2014/main" id="{E8D74680-B02B-4C8A-BA93-0811E208B8D6}"/>
              </a:ext>
            </a:extLst>
          </p:cNvPr>
          <p:cNvGraphicFramePr>
            <a:graphicFrameLocks noGrp="1"/>
          </p:cNvGraphicFramePr>
          <p:nvPr>
            <p:extLst>
              <p:ext uri="{D42A27DB-BD31-4B8C-83A1-F6EECF244321}">
                <p14:modId xmlns:p14="http://schemas.microsoft.com/office/powerpoint/2010/main" val="654478608"/>
              </p:ext>
            </p:extLst>
          </p:nvPr>
        </p:nvGraphicFramePr>
        <p:xfrm>
          <a:off x="6655981" y="2955851"/>
          <a:ext cx="1219200" cy="209550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1339053552"/>
                    </a:ext>
                  </a:extLst>
                </a:gridCol>
                <a:gridCol w="609600">
                  <a:extLst>
                    <a:ext uri="{9D8B030D-6E8A-4147-A177-3AD203B41FA5}">
                      <a16:colId xmlns:a16="http://schemas.microsoft.com/office/drawing/2014/main" val="1421792678"/>
                    </a:ext>
                  </a:extLst>
                </a:gridCol>
              </a:tblGrid>
              <a:tr h="190500">
                <a:tc>
                  <a:txBody>
                    <a:bodyPr/>
                    <a:lstStyle/>
                    <a:p>
                      <a:pPr algn="r" fontAlgn="b"/>
                      <a:r>
                        <a:rPr lang="en-IN" sz="1100" u="none" strike="noStrike" dirty="0">
                          <a:effectLst/>
                        </a:rPr>
                        <a:t>2</a:t>
                      </a:r>
                      <a:endParaRPr lang="en-IN"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b"/>
                      <a:r>
                        <a:rPr lang="en-IN" sz="1100" u="none" strike="noStrike" dirty="0">
                          <a:effectLst/>
                        </a:rPr>
                        <a:t>5184</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92446"/>
                  </a:ext>
                </a:extLst>
              </a:tr>
              <a:tr h="190500">
                <a:tc>
                  <a:txBody>
                    <a:bodyPr/>
                    <a:lstStyle/>
                    <a:p>
                      <a:pPr algn="r" fontAlgn="b"/>
                      <a:r>
                        <a:rPr lang="en-IN" sz="1100" u="none" strike="noStrike" dirty="0">
                          <a:effectLst/>
                        </a:rPr>
                        <a:t>2</a:t>
                      </a:r>
                      <a:endParaRPr lang="en-IN"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1100" u="none" strike="noStrike" dirty="0">
                          <a:effectLst/>
                        </a:rPr>
                        <a:t>2592</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7811968"/>
                  </a:ext>
                </a:extLst>
              </a:tr>
              <a:tr h="190500">
                <a:tc>
                  <a:txBody>
                    <a:bodyPr/>
                    <a:lstStyle/>
                    <a:p>
                      <a:pPr algn="r" fontAlgn="b"/>
                      <a:r>
                        <a:rPr lang="en-IN" sz="1100" u="none" strike="noStrike" dirty="0">
                          <a:effectLst/>
                        </a:rPr>
                        <a:t>2</a:t>
                      </a:r>
                      <a:endParaRPr lang="en-IN"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1100" u="none" strike="noStrike">
                          <a:effectLst/>
                        </a:rPr>
                        <a:t>1296</a:t>
                      </a:r>
                      <a:endParaRPr lang="en-IN" sz="11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1808916"/>
                  </a:ext>
                </a:extLst>
              </a:tr>
              <a:tr h="190500">
                <a:tc>
                  <a:txBody>
                    <a:bodyPr/>
                    <a:lstStyle/>
                    <a:p>
                      <a:pPr algn="r" fontAlgn="b"/>
                      <a:r>
                        <a:rPr lang="en-IN" sz="1100" u="none" strike="noStrike" dirty="0">
                          <a:effectLst/>
                        </a:rPr>
                        <a:t>2</a:t>
                      </a:r>
                      <a:endParaRPr lang="en-IN"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1100" u="none" strike="noStrike" dirty="0">
                          <a:effectLst/>
                        </a:rPr>
                        <a:t>648</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663696"/>
                  </a:ext>
                </a:extLst>
              </a:tr>
              <a:tr h="190500">
                <a:tc>
                  <a:txBody>
                    <a:bodyPr/>
                    <a:lstStyle/>
                    <a:p>
                      <a:pPr algn="r" fontAlgn="b"/>
                      <a:r>
                        <a:rPr lang="en-IN" sz="1100" u="none" strike="noStrike">
                          <a:effectLst/>
                        </a:rPr>
                        <a:t>2</a:t>
                      </a:r>
                      <a:endParaRPr lang="en-IN"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1100" u="none" strike="noStrike" dirty="0">
                          <a:effectLst/>
                        </a:rPr>
                        <a:t>324</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2335517"/>
                  </a:ext>
                </a:extLst>
              </a:tr>
              <a:tr h="190500">
                <a:tc>
                  <a:txBody>
                    <a:bodyPr/>
                    <a:lstStyle/>
                    <a:p>
                      <a:pPr algn="r" fontAlgn="b"/>
                      <a:r>
                        <a:rPr lang="en-IN" sz="1100" u="none" strike="noStrike" dirty="0">
                          <a:effectLst/>
                        </a:rPr>
                        <a:t>2</a:t>
                      </a:r>
                      <a:endParaRPr lang="en-IN"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1100" u="none" strike="noStrike" dirty="0">
                          <a:effectLst/>
                        </a:rPr>
                        <a:t>162</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63704796"/>
                  </a:ext>
                </a:extLst>
              </a:tr>
              <a:tr h="190500">
                <a:tc>
                  <a:txBody>
                    <a:bodyPr/>
                    <a:lstStyle/>
                    <a:p>
                      <a:pPr algn="r" fontAlgn="b"/>
                      <a:r>
                        <a:rPr lang="en-IN" sz="1100" u="none" strike="noStrike">
                          <a:effectLst/>
                        </a:rPr>
                        <a:t>3</a:t>
                      </a:r>
                      <a:endParaRPr lang="en-IN"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1100" u="none" strike="noStrike" dirty="0">
                          <a:effectLst/>
                        </a:rPr>
                        <a:t>81</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9915319"/>
                  </a:ext>
                </a:extLst>
              </a:tr>
              <a:tr h="190500">
                <a:tc>
                  <a:txBody>
                    <a:bodyPr/>
                    <a:lstStyle/>
                    <a:p>
                      <a:pPr algn="r" fontAlgn="b"/>
                      <a:r>
                        <a:rPr lang="en-IN" sz="1100" u="none" strike="noStrike" dirty="0">
                          <a:effectLst/>
                        </a:rPr>
                        <a:t>3</a:t>
                      </a:r>
                      <a:endParaRPr lang="en-IN"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1100" u="none" strike="noStrike" dirty="0">
                          <a:effectLst/>
                        </a:rPr>
                        <a:t>27</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8171879"/>
                  </a:ext>
                </a:extLst>
              </a:tr>
              <a:tr h="190500">
                <a:tc>
                  <a:txBody>
                    <a:bodyPr/>
                    <a:lstStyle/>
                    <a:p>
                      <a:pPr algn="r" fontAlgn="b"/>
                      <a:r>
                        <a:rPr lang="en-IN" sz="1100" u="none" strike="noStrike" dirty="0">
                          <a:effectLst/>
                        </a:rPr>
                        <a:t>3</a:t>
                      </a:r>
                      <a:endParaRPr lang="en-IN"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1100" u="none" strike="noStrike" dirty="0">
                          <a:effectLst/>
                        </a:rPr>
                        <a:t>9</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5126060"/>
                  </a:ext>
                </a:extLst>
              </a:tr>
              <a:tr h="190500">
                <a:tc>
                  <a:txBody>
                    <a:bodyPr/>
                    <a:lstStyle/>
                    <a:p>
                      <a:pPr algn="r" fontAlgn="b"/>
                      <a:r>
                        <a:rPr lang="en-IN" sz="1100" u="none" strike="noStrike" dirty="0">
                          <a:effectLst/>
                        </a:rPr>
                        <a:t>3</a:t>
                      </a:r>
                      <a:endParaRPr lang="en-IN"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1100" u="none" strike="noStrike" dirty="0">
                          <a:effectLst/>
                        </a:rPr>
                        <a:t>3</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5687962"/>
                  </a:ext>
                </a:extLst>
              </a:tr>
              <a:tr h="190500">
                <a:tc>
                  <a:txBody>
                    <a:bodyPr/>
                    <a:lstStyle/>
                    <a:p>
                      <a:pPr algn="l" fontAlgn="b"/>
                      <a:endParaRPr lang="en-IN"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fontAlgn="b"/>
                      <a:r>
                        <a:rPr lang="en-IN" sz="1100" u="none" strike="noStrike" dirty="0">
                          <a:effectLst/>
                        </a:rPr>
                        <a:t>1</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54573330"/>
                  </a:ext>
                </a:extLst>
              </a:tr>
            </a:tbl>
          </a:graphicData>
        </a:graphic>
      </p:graphicFrame>
    </p:spTree>
    <p:extLst>
      <p:ext uri="{BB962C8B-B14F-4D97-AF65-F5344CB8AC3E}">
        <p14:creationId xmlns:p14="http://schemas.microsoft.com/office/powerpoint/2010/main" val="180486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F697D8-E010-4D2E-A959-37A2E26310AA}"/>
              </a:ext>
            </a:extLst>
          </p:cNvPr>
          <p:cNvSpPr>
            <a:spLocks noGrp="1"/>
          </p:cNvSpPr>
          <p:nvPr>
            <p:ph idx="1"/>
          </p:nvPr>
        </p:nvSpPr>
        <p:spPr>
          <a:xfrm>
            <a:off x="677334" y="287079"/>
            <a:ext cx="8596668" cy="5754283"/>
          </a:xfrm>
        </p:spPr>
        <p:txBody>
          <a:bodyPr/>
          <a:lstStyle/>
          <a:p>
            <a:r>
              <a:rPr lang="en-IN" dirty="0"/>
              <a:t>Now let breadth of rectangular field be ‘b’ m so length is ‘2b’ m.</a:t>
            </a:r>
          </a:p>
          <a:p>
            <a:r>
              <a:rPr lang="en-IN" dirty="0"/>
              <a:t>Perimeter of rectangular field = Perimeter of square field</a:t>
            </a:r>
          </a:p>
          <a:p>
            <a:r>
              <a:rPr lang="en-IN" dirty="0"/>
              <a:t>                                2 (2b + b) = 288</a:t>
            </a:r>
          </a:p>
          <a:p>
            <a:r>
              <a:rPr lang="en-IN" dirty="0"/>
              <a:t>                                2 x 3b = 288</a:t>
            </a:r>
          </a:p>
          <a:p>
            <a:r>
              <a:rPr lang="en-IN" dirty="0"/>
              <a:t>                                6b = 288 </a:t>
            </a:r>
          </a:p>
          <a:p>
            <a:r>
              <a:rPr lang="en-IN" dirty="0"/>
              <a:t>                                  b = 288/6 = 48</a:t>
            </a:r>
          </a:p>
          <a:p>
            <a:r>
              <a:rPr lang="en-IN" dirty="0"/>
              <a:t>So breadth = 48 m</a:t>
            </a:r>
          </a:p>
          <a:p>
            <a:r>
              <a:rPr lang="en-IN" dirty="0"/>
              <a:t>     length 2 x breadth = 2 x 48 m = 96m</a:t>
            </a:r>
          </a:p>
          <a:p>
            <a:r>
              <a:rPr lang="en-IN" dirty="0"/>
              <a:t>Area of rectangular field = length x breadth</a:t>
            </a:r>
          </a:p>
          <a:p>
            <a:r>
              <a:rPr lang="en-IN" dirty="0"/>
              <a:t>                                      = (96 x 48) m</a:t>
            </a:r>
            <a:r>
              <a:rPr lang="en-IN" baseline="30000" dirty="0"/>
              <a:t>2</a:t>
            </a:r>
          </a:p>
          <a:p>
            <a:r>
              <a:rPr lang="en-IN" baseline="30000" dirty="0"/>
              <a:t>                                                         = </a:t>
            </a:r>
            <a:r>
              <a:rPr lang="en-IN" dirty="0"/>
              <a:t>4608 m</a:t>
            </a:r>
            <a:r>
              <a:rPr lang="en-IN" baseline="30000" dirty="0"/>
              <a:t>2</a:t>
            </a:r>
            <a:endParaRPr lang="en-IN" dirty="0"/>
          </a:p>
        </p:txBody>
      </p:sp>
    </p:spTree>
    <p:extLst>
      <p:ext uri="{BB962C8B-B14F-4D97-AF65-F5344CB8AC3E}">
        <p14:creationId xmlns:p14="http://schemas.microsoft.com/office/powerpoint/2010/main" val="1317298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232A9-E382-4680-89F5-56683751B41D}"/>
              </a:ext>
            </a:extLst>
          </p:cNvPr>
          <p:cNvSpPr>
            <a:spLocks noGrp="1"/>
          </p:cNvSpPr>
          <p:nvPr>
            <p:ph type="title"/>
          </p:nvPr>
        </p:nvSpPr>
        <p:spPr>
          <a:xfrm>
            <a:off x="677334" y="609600"/>
            <a:ext cx="8596668" cy="719470"/>
          </a:xfrm>
        </p:spPr>
        <p:txBody>
          <a:bodyPr/>
          <a:lstStyle/>
          <a:p>
            <a:r>
              <a:rPr lang="en-IN" u="sng" dirty="0"/>
              <a:t>Long Division Method</a:t>
            </a:r>
          </a:p>
        </p:txBody>
      </p:sp>
      <p:sp>
        <p:nvSpPr>
          <p:cNvPr id="3" name="Content Placeholder 2">
            <a:extLst>
              <a:ext uri="{FF2B5EF4-FFF2-40B4-BE49-F238E27FC236}">
                <a16:creationId xmlns:a16="http://schemas.microsoft.com/office/drawing/2014/main" id="{3E75BDEA-7E52-43F9-BD9F-311CC62BD86E}"/>
              </a:ext>
            </a:extLst>
          </p:cNvPr>
          <p:cNvSpPr>
            <a:spLocks noGrp="1"/>
          </p:cNvSpPr>
          <p:nvPr>
            <p:ph idx="1"/>
          </p:nvPr>
        </p:nvSpPr>
        <p:spPr>
          <a:xfrm>
            <a:off x="677334" y="1329070"/>
            <a:ext cx="9140434" cy="5528930"/>
          </a:xfrm>
        </p:spPr>
        <p:txBody>
          <a:bodyPr>
            <a:normAutofit/>
          </a:bodyPr>
          <a:lstStyle/>
          <a:p>
            <a:r>
              <a:rPr lang="en-IN" dirty="0"/>
              <a:t>When numbers are very large, the method of finding their square roots by prime factorization becomes lengthy. So, we use long division method.</a:t>
            </a:r>
          </a:p>
          <a:p>
            <a:r>
              <a:rPr lang="en-IN" dirty="0"/>
              <a:t>Lets understand the method with the help of an example.</a:t>
            </a:r>
          </a:p>
          <a:p>
            <a:r>
              <a:rPr lang="en-IN" b="1" u="sng" dirty="0"/>
              <a:t>Example: </a:t>
            </a:r>
            <a:r>
              <a:rPr lang="en-IN" dirty="0"/>
              <a:t>Find the square root of 1521.</a:t>
            </a:r>
          </a:p>
          <a:p>
            <a:r>
              <a:rPr lang="en-IN" b="1" u="sng" dirty="0"/>
              <a:t>Step 1: </a:t>
            </a:r>
            <a:r>
              <a:rPr lang="en-IN" dirty="0"/>
              <a:t>Mark off the digits in pairs starting with ones digit. Each pair and remaining one digit (if it is there) is called a period.</a:t>
            </a:r>
          </a:p>
          <a:p>
            <a:r>
              <a:rPr lang="en-IN" dirty="0"/>
              <a:t>                        </a:t>
            </a:r>
          </a:p>
          <a:p>
            <a:r>
              <a:rPr lang="en-IN" b="1" u="sng" dirty="0"/>
              <a:t>Step 2: </a:t>
            </a:r>
            <a:r>
              <a:rPr lang="en-IN" dirty="0"/>
              <a:t>Write the largest  number whose square is either equal to or just less than the first period starting from left. This digit becomes the quotient as well as divisor.</a:t>
            </a:r>
          </a:p>
          <a:p>
            <a:endParaRPr lang="en-IN" dirty="0"/>
          </a:p>
          <a:p>
            <a:r>
              <a:rPr lang="en-IN" b="1" u="sng" dirty="0"/>
              <a:t>Step 3: </a:t>
            </a:r>
            <a:r>
              <a:rPr lang="en-IN" dirty="0"/>
              <a:t>Find the remainder. Write down the next pair of digits (i.e. second pair) to the right of remainder. This becomes the new dividend.</a:t>
            </a:r>
          </a:p>
          <a:p>
            <a:endParaRPr lang="en-IN" dirty="0"/>
          </a:p>
          <a:p>
            <a:r>
              <a:rPr lang="en-IN" dirty="0"/>
              <a:t> </a:t>
            </a:r>
          </a:p>
          <a:p>
            <a:endParaRPr lang="en-IN" dirty="0"/>
          </a:p>
        </p:txBody>
      </p:sp>
      <p:graphicFrame>
        <p:nvGraphicFramePr>
          <p:cNvPr id="5" name="Table 4">
            <a:extLst>
              <a:ext uri="{FF2B5EF4-FFF2-40B4-BE49-F238E27FC236}">
                <a16:creationId xmlns:a16="http://schemas.microsoft.com/office/drawing/2014/main" id="{06A15568-2E9F-4CB4-A0D7-A23854641CD7}"/>
              </a:ext>
            </a:extLst>
          </p:cNvPr>
          <p:cNvGraphicFramePr>
            <a:graphicFrameLocks noGrp="1"/>
          </p:cNvGraphicFramePr>
          <p:nvPr>
            <p:extLst>
              <p:ext uri="{D42A27DB-BD31-4B8C-83A1-F6EECF244321}">
                <p14:modId xmlns:p14="http://schemas.microsoft.com/office/powerpoint/2010/main" val="2917265267"/>
              </p:ext>
            </p:extLst>
          </p:nvPr>
        </p:nvGraphicFramePr>
        <p:xfrm>
          <a:off x="4114800" y="3494717"/>
          <a:ext cx="425302" cy="440218"/>
        </p:xfrm>
        <a:graphic>
          <a:graphicData uri="http://schemas.openxmlformats.org/drawingml/2006/table">
            <a:tbl>
              <a:tblPr>
                <a:tableStyleId>{5C22544A-7EE6-4342-B048-85BDC9FD1C3A}</a:tableStyleId>
              </a:tblPr>
              <a:tblGrid>
                <a:gridCol w="425302">
                  <a:extLst>
                    <a:ext uri="{9D8B030D-6E8A-4147-A177-3AD203B41FA5}">
                      <a16:colId xmlns:a16="http://schemas.microsoft.com/office/drawing/2014/main" val="2290889514"/>
                    </a:ext>
                  </a:extLst>
                </a:gridCol>
              </a:tblGrid>
              <a:tr h="220109">
                <a:tc>
                  <a:txBody>
                    <a:bodyPr/>
                    <a:lstStyle/>
                    <a:p>
                      <a:pPr algn="r" fontAlgn="b"/>
                      <a:r>
                        <a:rPr lang="en-IN" sz="1100" u="sng" strike="noStrike" dirty="0">
                          <a:effectLst/>
                        </a:rPr>
                        <a:t>15</a:t>
                      </a:r>
                      <a:r>
                        <a:rPr lang="en-IN" sz="1100" u="none" strike="noStrike" dirty="0">
                          <a:effectLst/>
                        </a:rPr>
                        <a:t> </a:t>
                      </a:r>
                      <a:r>
                        <a:rPr lang="en-IN" sz="1100" u="sng" strike="noStrike" dirty="0">
                          <a:effectLst/>
                        </a:rPr>
                        <a:t>21</a:t>
                      </a:r>
                      <a:endParaRPr lang="en-IN" sz="1100" b="0" i="0" u="sng"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72683078"/>
                  </a:ext>
                </a:extLst>
              </a:tr>
              <a:tr h="220109">
                <a:tc>
                  <a:txBody>
                    <a:bodyPr/>
                    <a:lstStyle/>
                    <a:p>
                      <a:pPr algn="l" fontAlgn="b"/>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211377402"/>
                  </a:ext>
                </a:extLst>
              </a:tr>
            </a:tbl>
          </a:graphicData>
        </a:graphic>
      </p:graphicFrame>
      <p:graphicFrame>
        <p:nvGraphicFramePr>
          <p:cNvPr id="6" name="Table 5">
            <a:extLst>
              <a:ext uri="{FF2B5EF4-FFF2-40B4-BE49-F238E27FC236}">
                <a16:creationId xmlns:a16="http://schemas.microsoft.com/office/drawing/2014/main" id="{83446469-72CD-4EE6-A8A8-36B865D047EC}"/>
              </a:ext>
            </a:extLst>
          </p:cNvPr>
          <p:cNvGraphicFramePr>
            <a:graphicFrameLocks noGrp="1"/>
          </p:cNvGraphicFramePr>
          <p:nvPr>
            <p:extLst>
              <p:ext uri="{D42A27DB-BD31-4B8C-83A1-F6EECF244321}">
                <p14:modId xmlns:p14="http://schemas.microsoft.com/office/powerpoint/2010/main" val="1258526712"/>
              </p:ext>
            </p:extLst>
          </p:nvPr>
        </p:nvGraphicFramePr>
        <p:xfrm>
          <a:off x="3505200" y="4502875"/>
          <a:ext cx="1219200" cy="76200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2072374674"/>
                    </a:ext>
                  </a:extLst>
                </a:gridCol>
                <a:gridCol w="609600">
                  <a:extLst>
                    <a:ext uri="{9D8B030D-6E8A-4147-A177-3AD203B41FA5}">
                      <a16:colId xmlns:a16="http://schemas.microsoft.com/office/drawing/2014/main" val="3538578238"/>
                    </a:ext>
                  </a:extLst>
                </a:gridCol>
              </a:tblGrid>
              <a:tr h="190500">
                <a:tc>
                  <a:txBody>
                    <a:bodyPr/>
                    <a:lstStyle/>
                    <a:p>
                      <a:pPr algn="l" fontAlgn="b"/>
                      <a:endParaRPr lang="en-IN"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IN" sz="1100" u="none" strike="noStrike" dirty="0">
                          <a:effectLst/>
                        </a:rPr>
                        <a:t>3</a:t>
                      </a:r>
                      <a:endParaRPr lang="en-IN" sz="11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123986"/>
                  </a:ext>
                </a:extLst>
              </a:tr>
              <a:tr h="190500">
                <a:tc>
                  <a:txBody>
                    <a:bodyPr/>
                    <a:lstStyle/>
                    <a:p>
                      <a:pPr algn="r" fontAlgn="b"/>
                      <a:r>
                        <a:rPr lang="en-IN" sz="1100" u="none" strike="noStrike">
                          <a:effectLst/>
                        </a:rPr>
                        <a:t>3</a:t>
                      </a:r>
                      <a:endParaRPr lang="en-IN"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IN" sz="1100" u="none" strike="noStrike" dirty="0">
                          <a:effectLst/>
                        </a:rPr>
                        <a:t>1521</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342434517"/>
                  </a:ext>
                </a:extLst>
              </a:tr>
              <a:tr h="190500">
                <a:tc>
                  <a:txBody>
                    <a:bodyPr/>
                    <a:lstStyle/>
                    <a:p>
                      <a:pPr algn="l" fontAlgn="b"/>
                      <a:endParaRPr lang="en-IN"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IN" sz="1100" u="sng" strike="noStrike" dirty="0">
                          <a:effectLst/>
                        </a:rPr>
                        <a:t>9</a:t>
                      </a:r>
                      <a:endParaRPr lang="en-IN" sz="1100" b="0" i="0" u="sng"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486558260"/>
                  </a:ext>
                </a:extLst>
              </a:tr>
              <a:tr h="190500">
                <a:tc>
                  <a:txBody>
                    <a:bodyPr/>
                    <a:lstStyle/>
                    <a:p>
                      <a:pPr algn="l" fontAlgn="b"/>
                      <a:endParaRPr lang="en-IN"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IN" sz="1100" u="none" strike="noStrike" dirty="0">
                          <a:effectLst/>
                        </a:rPr>
                        <a:t>6</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837394664"/>
                  </a:ext>
                </a:extLst>
              </a:tr>
            </a:tbl>
          </a:graphicData>
        </a:graphic>
      </p:graphicFrame>
      <p:graphicFrame>
        <p:nvGraphicFramePr>
          <p:cNvPr id="8" name="Table 7">
            <a:extLst>
              <a:ext uri="{FF2B5EF4-FFF2-40B4-BE49-F238E27FC236}">
                <a16:creationId xmlns:a16="http://schemas.microsoft.com/office/drawing/2014/main" id="{A6B087D1-C1CF-4A75-A732-405F1F26ADC9}"/>
              </a:ext>
            </a:extLst>
          </p:cNvPr>
          <p:cNvGraphicFramePr>
            <a:graphicFrameLocks noGrp="1"/>
          </p:cNvGraphicFramePr>
          <p:nvPr>
            <p:extLst>
              <p:ext uri="{D42A27DB-BD31-4B8C-83A1-F6EECF244321}">
                <p14:modId xmlns:p14="http://schemas.microsoft.com/office/powerpoint/2010/main" val="2144379524"/>
              </p:ext>
            </p:extLst>
          </p:nvPr>
        </p:nvGraphicFramePr>
        <p:xfrm>
          <a:off x="3702050" y="5832815"/>
          <a:ext cx="1022350" cy="762000"/>
        </p:xfrm>
        <a:graphic>
          <a:graphicData uri="http://schemas.openxmlformats.org/drawingml/2006/table">
            <a:tbl>
              <a:tblPr>
                <a:tableStyleId>{5C22544A-7EE6-4342-B048-85BDC9FD1C3A}</a:tableStyleId>
              </a:tblPr>
              <a:tblGrid>
                <a:gridCol w="411291">
                  <a:extLst>
                    <a:ext uri="{9D8B030D-6E8A-4147-A177-3AD203B41FA5}">
                      <a16:colId xmlns:a16="http://schemas.microsoft.com/office/drawing/2014/main" val="3071114392"/>
                    </a:ext>
                  </a:extLst>
                </a:gridCol>
                <a:gridCol w="611059">
                  <a:extLst>
                    <a:ext uri="{9D8B030D-6E8A-4147-A177-3AD203B41FA5}">
                      <a16:colId xmlns:a16="http://schemas.microsoft.com/office/drawing/2014/main" val="337217318"/>
                    </a:ext>
                  </a:extLst>
                </a:gridCol>
              </a:tblGrid>
              <a:tr h="190500">
                <a:tc>
                  <a:txBody>
                    <a:bodyPr/>
                    <a:lstStyle/>
                    <a:p>
                      <a:pPr algn="l" fontAlgn="b"/>
                      <a:endParaRPr lang="en-IN"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100" u="none" strike="noStrike" dirty="0">
                          <a:effectLst/>
                        </a:rPr>
                        <a:t>3</a:t>
                      </a:r>
                      <a:endParaRPr lang="en-IN" sz="11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19736492"/>
                  </a:ext>
                </a:extLst>
              </a:tr>
              <a:tr h="190500">
                <a:tc>
                  <a:txBody>
                    <a:bodyPr/>
                    <a:lstStyle/>
                    <a:p>
                      <a:pPr algn="r" fontAlgn="b"/>
                      <a:r>
                        <a:rPr lang="en-IN" sz="1100" u="none" strike="noStrike" dirty="0">
                          <a:effectLst/>
                        </a:rPr>
                        <a:t>3</a:t>
                      </a:r>
                      <a:endParaRPr lang="en-IN"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r" fontAlgn="b"/>
                      <a:r>
                        <a:rPr lang="en-IN" sz="1100" u="none" strike="noStrike" dirty="0">
                          <a:effectLst/>
                        </a:rPr>
                        <a:t>15 21</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1192729"/>
                  </a:ext>
                </a:extLst>
              </a:tr>
              <a:tr h="190500">
                <a:tc>
                  <a:txBody>
                    <a:bodyPr/>
                    <a:lstStyle/>
                    <a:p>
                      <a:pPr algn="l" fontAlgn="b"/>
                      <a:endParaRPr lang="en-IN"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IN" sz="1100" u="sng" strike="noStrike" dirty="0">
                          <a:effectLst/>
                        </a:rPr>
                        <a:t>9</a:t>
                      </a:r>
                      <a:endParaRPr lang="en-IN" sz="1100" b="0" i="0" u="sng"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1241839"/>
                  </a:ext>
                </a:extLst>
              </a:tr>
              <a:tr h="190500">
                <a:tc>
                  <a:txBody>
                    <a:bodyPr/>
                    <a:lstStyle/>
                    <a:p>
                      <a:pPr algn="l" fontAlgn="b"/>
                      <a:endParaRPr lang="en-IN"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IN" sz="1100" u="none" strike="noStrike" dirty="0">
                          <a:effectLst/>
                        </a:rPr>
                        <a:t>     6 21</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50777082"/>
                  </a:ext>
                </a:extLst>
              </a:tr>
            </a:tbl>
          </a:graphicData>
        </a:graphic>
      </p:graphicFrame>
    </p:spTree>
    <p:extLst>
      <p:ext uri="{BB962C8B-B14F-4D97-AF65-F5344CB8AC3E}">
        <p14:creationId xmlns:p14="http://schemas.microsoft.com/office/powerpoint/2010/main" val="1797378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E2A35DB2-B561-435A-9C39-26F3B00A30AB}"/>
              </a:ext>
            </a:extLst>
          </p:cNvPr>
          <p:cNvSpPr>
            <a:spLocks noGrp="1"/>
          </p:cNvSpPr>
          <p:nvPr>
            <p:ph idx="1"/>
          </p:nvPr>
        </p:nvSpPr>
        <p:spPr>
          <a:xfrm>
            <a:off x="677334" y="558800"/>
            <a:ext cx="8596668" cy="5482563"/>
          </a:xfrm>
        </p:spPr>
        <p:txBody>
          <a:bodyPr>
            <a:normAutofit lnSpcReduction="10000"/>
          </a:bodyPr>
          <a:lstStyle/>
          <a:p>
            <a:r>
              <a:rPr lang="en-IN" b="1" u="sng" dirty="0"/>
              <a:t>Step 4: </a:t>
            </a:r>
            <a:r>
              <a:rPr lang="en-IN" dirty="0"/>
              <a:t>Double the current quotient (here, 3 x 2 = 6) and enter its divisor with a blank on its right.</a:t>
            </a:r>
          </a:p>
          <a:p>
            <a:endParaRPr lang="en-IN" b="1" u="sng" dirty="0"/>
          </a:p>
          <a:p>
            <a:endParaRPr lang="en-IN" b="1" u="sng" dirty="0"/>
          </a:p>
          <a:p>
            <a:r>
              <a:rPr lang="en-IN" b="1" u="sng" dirty="0"/>
              <a:t>Step 5: </a:t>
            </a:r>
            <a:r>
              <a:rPr lang="en-IN" dirty="0"/>
              <a:t>Now guess a largest possible digit to fill the blank which also becomes the new digit in the quotient such that when new digit is multiplied to the new divisor, the product is either less than or equal to the dividend. </a:t>
            </a:r>
          </a:p>
          <a:p>
            <a:endParaRPr lang="en-IN" b="1" u="sng" dirty="0"/>
          </a:p>
          <a:p>
            <a:endParaRPr lang="en-IN" b="1" u="sng" dirty="0"/>
          </a:p>
          <a:p>
            <a:pPr marL="0" indent="0">
              <a:buNone/>
            </a:pPr>
            <a:endParaRPr lang="en-IN" b="1" u="sng" dirty="0"/>
          </a:p>
          <a:p>
            <a:endParaRPr lang="en-IN" b="1" u="sng" dirty="0"/>
          </a:p>
          <a:p>
            <a:r>
              <a:rPr lang="en-IN" b="1" u="sng" dirty="0"/>
              <a:t>Step 6: </a:t>
            </a:r>
            <a:r>
              <a:rPr lang="en-IN" dirty="0"/>
              <a:t>Now subtract the product of new divisor and the new digit from the new dividend. If the remainder is zero and no period is left , then we stop and the current quotient is the square root of the given number. And if the remainder is non – zero then repeat the step from4 to 6 till all the periods have been taken care of.</a:t>
            </a:r>
          </a:p>
          <a:p>
            <a:r>
              <a:rPr lang="en-IN" dirty="0"/>
              <a:t>So here √1521 = 39.</a:t>
            </a:r>
          </a:p>
          <a:p>
            <a:endParaRPr lang="en-IN" b="1" u="sng" dirty="0"/>
          </a:p>
        </p:txBody>
      </p:sp>
      <p:graphicFrame>
        <p:nvGraphicFramePr>
          <p:cNvPr id="9" name="Table 8">
            <a:extLst>
              <a:ext uri="{FF2B5EF4-FFF2-40B4-BE49-F238E27FC236}">
                <a16:creationId xmlns:a16="http://schemas.microsoft.com/office/drawing/2014/main" id="{FC8ED510-0693-4F2D-8C7A-10007A731BBE}"/>
              </a:ext>
            </a:extLst>
          </p:cNvPr>
          <p:cNvGraphicFramePr>
            <a:graphicFrameLocks noGrp="1"/>
          </p:cNvGraphicFramePr>
          <p:nvPr>
            <p:extLst>
              <p:ext uri="{D42A27DB-BD31-4B8C-83A1-F6EECF244321}">
                <p14:modId xmlns:p14="http://schemas.microsoft.com/office/powerpoint/2010/main" val="408891585"/>
              </p:ext>
            </p:extLst>
          </p:nvPr>
        </p:nvGraphicFramePr>
        <p:xfrm>
          <a:off x="3759200" y="990600"/>
          <a:ext cx="850900" cy="914400"/>
        </p:xfrm>
        <a:graphic>
          <a:graphicData uri="http://schemas.openxmlformats.org/drawingml/2006/table">
            <a:tbl>
              <a:tblPr>
                <a:tableStyleId>{5C22544A-7EE6-4342-B048-85BDC9FD1C3A}</a:tableStyleId>
              </a:tblPr>
              <a:tblGrid>
                <a:gridCol w="290814">
                  <a:extLst>
                    <a:ext uri="{9D8B030D-6E8A-4147-A177-3AD203B41FA5}">
                      <a16:colId xmlns:a16="http://schemas.microsoft.com/office/drawing/2014/main" val="3192636411"/>
                    </a:ext>
                  </a:extLst>
                </a:gridCol>
                <a:gridCol w="560086">
                  <a:extLst>
                    <a:ext uri="{9D8B030D-6E8A-4147-A177-3AD203B41FA5}">
                      <a16:colId xmlns:a16="http://schemas.microsoft.com/office/drawing/2014/main" val="3688479257"/>
                    </a:ext>
                  </a:extLst>
                </a:gridCol>
              </a:tblGrid>
              <a:tr h="228600">
                <a:tc>
                  <a:txBody>
                    <a:bodyPr/>
                    <a:lstStyle/>
                    <a:p>
                      <a:pPr algn="l" fontAlgn="b"/>
                      <a:endParaRPr lang="en-IN"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100" u="none" strike="noStrike">
                          <a:effectLst/>
                        </a:rPr>
                        <a:t>3</a:t>
                      </a:r>
                      <a:endParaRPr lang="en-IN" sz="1100" b="0" i="0" u="none" strike="noStrike">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2029464"/>
                  </a:ext>
                </a:extLst>
              </a:tr>
              <a:tr h="228600">
                <a:tc>
                  <a:txBody>
                    <a:bodyPr/>
                    <a:lstStyle/>
                    <a:p>
                      <a:pPr algn="r" fontAlgn="b"/>
                      <a:r>
                        <a:rPr lang="en-IN" sz="1100" u="none" strike="noStrike" dirty="0">
                          <a:effectLst/>
                        </a:rPr>
                        <a:t>3</a:t>
                      </a:r>
                      <a:endParaRPr lang="en-IN"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r" fontAlgn="b"/>
                      <a:r>
                        <a:rPr lang="en-IN" sz="1100" u="none" strike="noStrike" dirty="0">
                          <a:effectLst/>
                        </a:rPr>
                        <a:t>15 21</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338685432"/>
                  </a:ext>
                </a:extLst>
              </a:tr>
              <a:tr h="228600">
                <a:tc>
                  <a:txBody>
                    <a:bodyPr/>
                    <a:lstStyle/>
                    <a:p>
                      <a:pPr algn="l" fontAlgn="b"/>
                      <a:endParaRPr lang="en-IN"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IN" sz="1100" u="none" strike="noStrike" dirty="0">
                          <a:effectLst/>
                        </a:rPr>
                        <a:t>9</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6775993"/>
                  </a:ext>
                </a:extLst>
              </a:tr>
              <a:tr h="228600">
                <a:tc>
                  <a:txBody>
                    <a:bodyPr/>
                    <a:lstStyle/>
                    <a:p>
                      <a:pPr algn="l" fontAlgn="b"/>
                      <a:r>
                        <a:rPr lang="en-IN" sz="1100" u="none" strike="noStrike">
                          <a:effectLst/>
                        </a:rPr>
                        <a:t> 6 _</a:t>
                      </a:r>
                      <a:endParaRPr lang="en-IN"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IN" sz="1100" u="none" strike="noStrike" dirty="0">
                          <a:effectLst/>
                        </a:rPr>
                        <a:t>    6 21</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639511236"/>
                  </a:ext>
                </a:extLst>
              </a:tr>
            </a:tbl>
          </a:graphicData>
        </a:graphic>
      </p:graphicFrame>
      <p:graphicFrame>
        <p:nvGraphicFramePr>
          <p:cNvPr id="10" name="Table 9">
            <a:extLst>
              <a:ext uri="{FF2B5EF4-FFF2-40B4-BE49-F238E27FC236}">
                <a16:creationId xmlns:a16="http://schemas.microsoft.com/office/drawing/2014/main" id="{9B81880A-BF8C-4535-82FA-9E82E70319B8}"/>
              </a:ext>
            </a:extLst>
          </p:cNvPr>
          <p:cNvGraphicFramePr>
            <a:graphicFrameLocks noGrp="1"/>
          </p:cNvGraphicFramePr>
          <p:nvPr>
            <p:extLst>
              <p:ext uri="{D42A27DB-BD31-4B8C-83A1-F6EECF244321}">
                <p14:modId xmlns:p14="http://schemas.microsoft.com/office/powerpoint/2010/main" val="1137960307"/>
              </p:ext>
            </p:extLst>
          </p:nvPr>
        </p:nvGraphicFramePr>
        <p:xfrm>
          <a:off x="3759200" y="2959100"/>
          <a:ext cx="1498600" cy="1143000"/>
        </p:xfrm>
        <a:graphic>
          <a:graphicData uri="http://schemas.openxmlformats.org/drawingml/2006/table">
            <a:tbl>
              <a:tblPr>
                <a:tableStyleId>{5C22544A-7EE6-4342-B048-85BDC9FD1C3A}</a:tableStyleId>
              </a:tblPr>
              <a:tblGrid>
                <a:gridCol w="282953">
                  <a:extLst>
                    <a:ext uri="{9D8B030D-6E8A-4147-A177-3AD203B41FA5}">
                      <a16:colId xmlns:a16="http://schemas.microsoft.com/office/drawing/2014/main" val="2291778221"/>
                    </a:ext>
                  </a:extLst>
                </a:gridCol>
                <a:gridCol w="544945">
                  <a:extLst>
                    <a:ext uri="{9D8B030D-6E8A-4147-A177-3AD203B41FA5}">
                      <a16:colId xmlns:a16="http://schemas.microsoft.com/office/drawing/2014/main" val="1594978126"/>
                    </a:ext>
                  </a:extLst>
                </a:gridCol>
                <a:gridCol w="670702">
                  <a:extLst>
                    <a:ext uri="{9D8B030D-6E8A-4147-A177-3AD203B41FA5}">
                      <a16:colId xmlns:a16="http://schemas.microsoft.com/office/drawing/2014/main" val="658463488"/>
                    </a:ext>
                  </a:extLst>
                </a:gridCol>
              </a:tblGrid>
              <a:tr h="190500">
                <a:tc>
                  <a:txBody>
                    <a:bodyPr/>
                    <a:lstStyle/>
                    <a:p>
                      <a:pPr algn="l" fontAlgn="b"/>
                      <a:endParaRPr lang="en-IN"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100" u="none" strike="noStrike">
                          <a:effectLst/>
                        </a:rPr>
                        <a:t>     3  9</a:t>
                      </a:r>
                      <a:endParaRPr lang="en-IN" sz="1100" b="0" i="0" u="none" strike="noStrike">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endParaRPr lang="en-IN"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84564698"/>
                  </a:ext>
                </a:extLst>
              </a:tr>
              <a:tr h="190500">
                <a:tc>
                  <a:txBody>
                    <a:bodyPr/>
                    <a:lstStyle/>
                    <a:p>
                      <a:pPr algn="r" fontAlgn="b"/>
                      <a:r>
                        <a:rPr lang="en-IN" sz="1100" u="none" strike="noStrike" dirty="0">
                          <a:effectLst/>
                        </a:rPr>
                        <a:t>3</a:t>
                      </a:r>
                      <a:endParaRPr lang="en-IN" sz="11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r" fontAlgn="b"/>
                      <a:r>
                        <a:rPr lang="en-IN" sz="1100" u="none" strike="noStrike" dirty="0">
                          <a:effectLst/>
                        </a:rPr>
                        <a:t>15 21</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fontAlgn="b"/>
                      <a:endParaRPr lang="en-IN"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94813534"/>
                  </a:ext>
                </a:extLst>
              </a:tr>
              <a:tr h="190500">
                <a:tc>
                  <a:txBody>
                    <a:bodyPr/>
                    <a:lstStyle/>
                    <a:p>
                      <a:pPr algn="l" fontAlgn="b"/>
                      <a:endParaRPr lang="en-IN"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IN" sz="1100" u="sng" strike="noStrike" dirty="0">
                          <a:effectLst/>
                        </a:rPr>
                        <a:t>9</a:t>
                      </a:r>
                      <a:endParaRPr lang="en-IN" sz="1100" b="0" i="0" u="sng"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l" fontAlgn="b"/>
                      <a:endParaRPr lang="en-IN"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20978273"/>
                  </a:ext>
                </a:extLst>
              </a:tr>
              <a:tr h="190500">
                <a:tc>
                  <a:txBody>
                    <a:bodyPr/>
                    <a:lstStyle/>
                    <a:p>
                      <a:pPr algn="l" fontAlgn="b"/>
                      <a:r>
                        <a:rPr lang="en-IN" sz="1100" u="none" strike="noStrike">
                          <a:effectLst/>
                        </a:rPr>
                        <a:t> 6 9</a:t>
                      </a:r>
                      <a:endParaRPr lang="en-IN"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IN" sz="1100" u="none" strike="noStrike" dirty="0">
                          <a:effectLst/>
                        </a:rPr>
                        <a:t>     6 21</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l" fontAlgn="b"/>
                      <a:endParaRPr lang="en-IN"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97999701"/>
                  </a:ext>
                </a:extLst>
              </a:tr>
              <a:tr h="190500">
                <a:tc>
                  <a:txBody>
                    <a:bodyPr/>
                    <a:lstStyle/>
                    <a:p>
                      <a:pPr algn="l" fontAlgn="b"/>
                      <a:endParaRPr lang="en-IN"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IN" sz="1100" u="sng" strike="noStrike" dirty="0">
                          <a:effectLst/>
                        </a:rPr>
                        <a:t>     6 21</a:t>
                      </a:r>
                      <a:endParaRPr lang="en-IN" sz="1100" b="0" i="0" u="sng"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l" fontAlgn="b"/>
                      <a:r>
                        <a:rPr lang="en-IN" sz="1100" u="none" strike="noStrike">
                          <a:effectLst/>
                        </a:rPr>
                        <a:t>(69 x 9)</a:t>
                      </a:r>
                      <a:endParaRPr lang="en-IN"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69786845"/>
                  </a:ext>
                </a:extLst>
              </a:tr>
              <a:tr h="190500">
                <a:tc>
                  <a:txBody>
                    <a:bodyPr/>
                    <a:lstStyle/>
                    <a:p>
                      <a:pPr algn="l" fontAlgn="b"/>
                      <a:endParaRPr lang="en-IN" sz="1100" b="0" i="0" u="none" strike="noStrike">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r" fontAlgn="b"/>
                      <a:r>
                        <a:rPr lang="en-IN" sz="1100" u="none" strike="noStrike" dirty="0">
                          <a:effectLst/>
                        </a:rPr>
                        <a:t>0</a:t>
                      </a:r>
                      <a:endParaRPr lang="en-IN"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l" fontAlgn="b"/>
                      <a:endParaRPr lang="en-IN"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69471745"/>
                  </a:ext>
                </a:extLst>
              </a:tr>
            </a:tbl>
          </a:graphicData>
        </a:graphic>
      </p:graphicFrame>
    </p:spTree>
    <p:extLst>
      <p:ext uri="{BB962C8B-B14F-4D97-AF65-F5344CB8AC3E}">
        <p14:creationId xmlns:p14="http://schemas.microsoft.com/office/powerpoint/2010/main" val="163552224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Ion</Template>
  <TotalTime>745</TotalTime>
  <Words>1008</Words>
  <Application>Microsoft Office PowerPoint</Application>
  <PresentationFormat>Widescreen</PresentationFormat>
  <Paragraphs>157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Trebuchet MS</vt:lpstr>
      <vt:lpstr>Wingdings 3</vt:lpstr>
      <vt:lpstr>Facet</vt:lpstr>
      <vt:lpstr>SQUARES AND SQUARE ROOTS</vt:lpstr>
      <vt:lpstr>Session 3 Topics to be covered</vt:lpstr>
      <vt:lpstr>Word Problems on Prime Factorization</vt:lpstr>
      <vt:lpstr>PowerPoint Presentation</vt:lpstr>
      <vt:lpstr>PowerPoint Presentation</vt:lpstr>
      <vt:lpstr>PowerPoint Presentation</vt:lpstr>
      <vt:lpstr>PowerPoint Presentation</vt:lpstr>
      <vt:lpstr>Long Division Method</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SQUARES AND SQUARE ROOTS</dc:title>
  <dc:creator>sumit bhagat</dc:creator>
  <cp:lastModifiedBy>ISHITA MALHOTRA</cp:lastModifiedBy>
  <cp:revision>32</cp:revision>
  <dcterms:created xsi:type="dcterms:W3CDTF">2020-03-25T18:06:42Z</dcterms:created>
  <dcterms:modified xsi:type="dcterms:W3CDTF">2020-03-31T07:21:27Z</dcterms:modified>
</cp:coreProperties>
</file>